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Default Extension="wdp" ContentType="image/vnd.ms-photo"/>
  <Default Extension="gif" ContentType="image/gif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1" r:id="rId6"/>
    <p:sldId id="275" r:id="rId7"/>
    <p:sldId id="262" r:id="rId8"/>
    <p:sldId id="263" r:id="rId9"/>
    <p:sldId id="265" r:id="rId10"/>
    <p:sldId id="264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211" autoAdjust="0"/>
  </p:normalViewPr>
  <p:slideViewPr>
    <p:cSldViewPr>
      <p:cViewPr varScale="1">
        <p:scale>
          <a:sx n="118" d="100"/>
          <a:sy n="118" d="100"/>
        </p:scale>
        <p:origin x="-55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61571188" cy="615711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r-HR"/>
  <c:chart>
    <c:title>
      <c:tx>
        <c:rich>
          <a:bodyPr/>
          <a:lstStyle/>
          <a:p>
            <a:pPr>
              <a:defRPr lang="en-US"/>
            </a:pPr>
            <a:r>
              <a:rPr lang="hr-HR"/>
              <a:t>Reljef </a:t>
            </a:r>
            <a:r>
              <a:rPr lang="hr-HR" dirty="0" smtClean="0"/>
              <a:t>Panonske </a:t>
            </a:r>
            <a:r>
              <a:rPr lang="hr-HR" smtClean="0"/>
              <a:t>Hrvatske</a:t>
            </a:r>
            <a:endParaRPr lang="hr-HR"/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Reljef Nizinske Hrvatske</c:v>
                </c:pt>
              </c:strCache>
            </c:strRef>
          </c:tx>
          <c:dPt>
            <c:idx val="0"/>
            <c:spPr>
              <a:solidFill>
                <a:srgbClr val="00B050"/>
              </a:solidFill>
            </c:spPr>
          </c:dPt>
          <c:dPt>
            <c:idx val="1"/>
            <c:spPr>
              <a:solidFill>
                <a:srgbClr val="CC3300"/>
              </a:solidFill>
            </c:spPr>
          </c:dPt>
          <c:dLbls>
            <c:dLbl>
              <c:idx val="0"/>
              <c:layout>
                <c:manualLayout>
                  <c:x val="-0.26617046621408713"/>
                  <c:y val="-0.12235369306251574"/>
                </c:manualLayout>
              </c:layout>
              <c:spPr/>
              <c:txPr>
                <a:bodyPr/>
                <a:lstStyle/>
                <a:p>
                  <a:pPr>
                    <a:defRPr lang="en-US" sz="2800"/>
                  </a:pPr>
                  <a:endParaRPr lang="sr-Latn-CS"/>
                </a:p>
              </c:txPr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9806851196760356"/>
                  <c:y val="0.11209654700579524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/>
                      <a:t>30%</a:t>
                    </a:r>
                  </a:p>
                </c:rich>
              </c:tx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sr-Latn-CS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&lt; 200 m n.v.</c:v>
                </c:pt>
                <c:pt idx="1">
                  <c:v>&gt; 200 m n.v.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t"/>
      <c:layout/>
      <c:txPr>
        <a:bodyPr/>
        <a:lstStyle/>
        <a:p>
          <a:pPr>
            <a:defRPr lang="en-US"/>
          </a:pPr>
          <a:endParaRPr lang="sr-Latn-CS"/>
        </a:p>
      </c:txPr>
    </c:legend>
    <c:plotVisOnly val="1"/>
    <c:dispBlanksAs val="zero"/>
  </c:chart>
  <c:txPr>
    <a:bodyPr/>
    <a:lstStyle/>
    <a:p>
      <a:pPr>
        <a:defRPr sz="1800"/>
      </a:pPr>
      <a:endParaRPr lang="sr-Latn-C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C352A-C883-490B-BE28-80F53F8EB31B}" type="datetimeFigureOut">
              <a:rPr lang="sr-Latn-CS" smtClean="0"/>
              <a:pPr/>
              <a:t>30.5.2019.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B8A7B-FF4E-4DFE-86F7-CCA4CF3F37B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93338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OOw8TngjVg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vinopedia.hr/wiki/index.php?title=Hrvatske_vinogradarske_regije,_podregije_i_vinogorja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prirodahrvatske.com/2019/01/23/panonske-gore-i-planine-otoci-prirode-iznad-polja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portal.hr/vijesti/clanak/papuk-je-bio-otok-na-kojem-su-zivjeli-nosorozi-20100519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iver-adventure.info/biljni-i-zivotinjski-svijet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zzz.hr/mjesta/jastrebarsko/crna-mlaka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p-kopacki-rit.hr/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let.com/283374643/fluvijalni-reljef-flash-cards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rcak.srce.hr/index.php?show=clanak&amp;id_clanak_jezik=85604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razlikovati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fotografijama reljefno različite prostore Hrvatske</a:t>
            </a: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objasniti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proces nastanka različitih reljefnih oblika,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prepoznati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ih na slici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B8A7B-FF4E-4DFE-86F7-CCA4CF3F37B9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256077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Bajkovita Hrvatska: Đurđevački</a:t>
            </a:r>
            <a:r>
              <a:rPr lang="hr-HR" baseline="0" dirty="0" smtClean="0"/>
              <a:t> pijesci </a:t>
            </a:r>
            <a:r>
              <a:rPr lang="hr-HR" dirty="0" smtClean="0">
                <a:hlinkClick r:id="rId3"/>
              </a:rPr>
              <a:t>https://www.youtube.com/watch?v=WOOw8TngjVg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B8A7B-FF4E-4DFE-86F7-CCA4CF3F37B9}" type="slidenum">
              <a:rPr lang="hr-HR" smtClean="0"/>
              <a:pPr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144521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prepoznaje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opisuje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reljefne oblike zavičaja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imenuje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označava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slijepoj karti različite oblike reljefa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B8A7B-FF4E-4DFE-86F7-CCA4CF3F37B9}" type="slidenum">
              <a:rPr lang="hr-HR" smtClean="0"/>
              <a:pPr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547617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hlinkClick r:id="rId3"/>
              </a:rPr>
              <a:t>http://vinopedia.hr/wiki/index.php?title=Hrvatske_vinogradarske_regije,_podregije_i_vinogorja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B8A7B-FF4E-4DFE-86F7-CCA4CF3F37B9}" type="slidenum">
              <a:rPr lang="hr-HR" smtClean="0"/>
              <a:pPr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00144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hlinkClick r:id="rId3"/>
              </a:rPr>
              <a:t>http://prirodahrvatske.com/2019/01/23/panonske-gore-i-planine-otoci-prirode-iznad-polja/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B8A7B-FF4E-4DFE-86F7-CCA4CF3F37B9}" type="slidenum">
              <a:rPr lang="hr-HR" smtClean="0"/>
              <a:pPr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92425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Kakve reljefne oblike susrećete u prostoru u kojem živite?</a:t>
            </a:r>
          </a:p>
          <a:p>
            <a:r>
              <a:rPr lang="hr-HR" dirty="0" smtClean="0"/>
              <a:t>http://www.croatia.eu/article.php?lang=1&amp;id=7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B8A7B-FF4E-4DFE-86F7-CCA4CF3F37B9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124074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opisuje 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obilježja,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obrazlaže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posebnosti,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navodi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gospodarsko značenje reljefa Nizinske Hrvatske</a:t>
            </a:r>
          </a:p>
          <a:p>
            <a:pPr>
              <a:buFontTx/>
              <a:buChar char="-"/>
            </a:pP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imenuje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pokazuje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 geografskoj, reljefnoj i geološkoj karti različite oblike reljefa /-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imenuje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pokazuje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 slikama i geografskoj karti Hrvatske različite oblike reljefa</a:t>
            </a:r>
          </a:p>
          <a:p>
            <a:pPr>
              <a:buFontTx/>
              <a:buChar char="-"/>
            </a:pP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Život Panonskog</a:t>
            </a:r>
            <a:r>
              <a:rPr lang="hr-H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mora: </a:t>
            </a:r>
            <a:r>
              <a:rPr lang="hr-HR" dirty="0" smtClean="0">
                <a:hlinkClick r:id="rId3"/>
              </a:rPr>
              <a:t>https://www.tportal.hr/vijesti/clanak/papuk-je-bio-otok-na-kojem-su-zivjeli-nosorozi-20100519</a:t>
            </a:r>
            <a:endParaRPr lang="hr-HR" dirty="0" smtClean="0"/>
          </a:p>
          <a:p>
            <a:pPr>
              <a:buFontTx/>
              <a:buChar char="-"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Koraljni greben Panonskog mora:</a:t>
            </a:r>
            <a:r>
              <a:rPr lang="hr-H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dirty="0" smtClean="0">
                <a:hlinkClick r:id="rId4"/>
              </a:rPr>
              <a:t>https://river-adventure.info/biljni-i-zivotinjski-svijet/</a:t>
            </a: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B8A7B-FF4E-4DFE-86F7-CCA4CF3F37B9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371884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B8A7B-FF4E-4DFE-86F7-CCA4CF3F37B9}" type="slidenum">
              <a:rPr lang="hr-HR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832135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hlinkClick r:id="rId3"/>
              </a:rPr>
              <a:t>http://www.tzzz.hr/mjesta/jastrebarsko/crna-mlaka/</a:t>
            </a:r>
            <a:endParaRPr lang="hr-HR" dirty="0" smtClean="0"/>
          </a:p>
          <a:p>
            <a:r>
              <a:rPr lang="hr-HR" dirty="0" smtClean="0">
                <a:hlinkClick r:id="rId4"/>
              </a:rPr>
              <a:t>https://pp-kopacki-rit.hr/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B8A7B-FF4E-4DFE-86F7-CCA4CF3F37B9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0101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Dokumentarni film o lonjskom polju: https://www.youtube.com/watch?v=KFVe6D0mhco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B8A7B-FF4E-4DFE-86F7-CCA4CF3F37B9}" type="slidenum">
              <a:rPr lang="hr-HR" smtClean="0"/>
              <a:pPr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71242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hlinkClick r:id="rId3"/>
              </a:rPr>
              <a:t>https://quizlet.com/283374643/fluvijalni-reljef-flash-cards/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B8A7B-FF4E-4DFE-86F7-CCA4CF3F37B9}" type="slidenum">
              <a:rPr lang="hr-HR" smtClean="0"/>
              <a:pPr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774651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http://www.geografija.hr/pitajgeografa/prikazi-pitanje/5404/</a:t>
            </a:r>
          </a:p>
          <a:p>
            <a:r>
              <a:rPr lang="hr-HR" dirty="0" smtClean="0"/>
              <a:t>http://onlinerjecnik.com/rjecnik/strane-rijeci/TERASE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B8A7B-FF4E-4DFE-86F7-CCA4CF3F37B9}" type="slidenum">
              <a:rPr lang="hr-HR" smtClean="0"/>
              <a:pPr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364958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hlinkClick r:id="rId3"/>
              </a:rPr>
              <a:t>https://hrcak.srce.hr/index.php?show=clanak&amp;id_clanak_jezik=85604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B8A7B-FF4E-4DFE-86F7-CCA4CF3F37B9}" type="slidenum">
              <a:rPr lang="hr-HR" smtClean="0"/>
              <a:pPr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901875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002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71323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030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2472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2383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908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537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8761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4809861"/>
            <a:ext cx="1728192" cy="3336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554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5395"/>
            <a:ext cx="8229600" cy="302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9" cstate="print"/>
          <a:srcRect t="42413" r="2439" b="39378"/>
          <a:stretch>
            <a:fillRect/>
          </a:stretch>
        </p:blipFill>
        <p:spPr bwMode="auto">
          <a:xfrm>
            <a:off x="0" y="0"/>
            <a:ext cx="9144000" cy="72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652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bin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Reljefna obilježja Panonske Hrvatske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Nastavna tema: Reljef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591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b="1" dirty="0" smtClean="0">
                <a:solidFill>
                  <a:srgbClr val="00B050"/>
                </a:solidFill>
              </a:rPr>
              <a:t>Nizinski oblici reljefa - 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3753"/>
            <a:ext cx="8229600" cy="3229372"/>
          </a:xfrm>
        </p:spPr>
        <p:txBody>
          <a:bodyPr/>
          <a:lstStyle/>
          <a:p>
            <a:r>
              <a:rPr lang="hr-HR" dirty="0" smtClean="0"/>
              <a:t>krivaja (meandar), mrtvice, ade</a:t>
            </a:r>
            <a:endParaRPr lang="hr-HR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3300" y="2209800"/>
            <a:ext cx="3921125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574" y="2092325"/>
            <a:ext cx="3940426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b="1" dirty="0" smtClean="0">
                <a:solidFill>
                  <a:srgbClr val="00B050"/>
                </a:solidFill>
              </a:rPr>
              <a:t>Nizinski oblici reljefa - B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6225"/>
            <a:ext cx="3873500" cy="3579864"/>
          </a:xfrm>
        </p:spPr>
        <p:txBody>
          <a:bodyPr>
            <a:normAutofit fontScale="85000" lnSpcReduction="20000"/>
          </a:bodyPr>
          <a:lstStyle/>
          <a:p>
            <a:r>
              <a:rPr lang="hr-HR" b="1" dirty="0" smtClean="0"/>
              <a:t>B) Riječne terase (podovi)</a:t>
            </a:r>
          </a:p>
          <a:p>
            <a:r>
              <a:rPr lang="hr-HR" dirty="0" smtClean="0"/>
              <a:t>povišena zemljišta blizu rijeka nastala djelovanjem rijeka,</a:t>
            </a:r>
          </a:p>
          <a:p>
            <a:r>
              <a:rPr lang="hr-HR" dirty="0" smtClean="0"/>
              <a:t>plodna zemljišta</a:t>
            </a:r>
          </a:p>
          <a:p>
            <a:r>
              <a:rPr lang="hr-HR" dirty="0" smtClean="0"/>
              <a:t>hrast lužnjak (šumarstvo, drvna industrija), prometnice</a:t>
            </a:r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5397" y="1568441"/>
            <a:ext cx="4688603" cy="314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Elbow Connector 4"/>
          <p:cNvCxnSpPr/>
          <p:nvPr/>
        </p:nvCxnSpPr>
        <p:spPr>
          <a:xfrm>
            <a:off x="4813300" y="2752725"/>
            <a:ext cx="1712945" cy="241300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b="1" dirty="0" smtClean="0">
                <a:solidFill>
                  <a:srgbClr val="00B050"/>
                </a:solidFill>
              </a:rPr>
              <a:t>Nizinski oblici reljefa - C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4114800" cy="3240138"/>
          </a:xfrm>
        </p:spPr>
        <p:txBody>
          <a:bodyPr>
            <a:normAutofit fontScale="77500" lnSpcReduction="20000"/>
          </a:bodyPr>
          <a:lstStyle/>
          <a:p>
            <a:r>
              <a:rPr lang="hr-HR" b="1" dirty="0" smtClean="0"/>
              <a:t>C) Lesne ili praporne zaravni </a:t>
            </a:r>
          </a:p>
          <a:p>
            <a:r>
              <a:rPr lang="hr-HR" dirty="0" smtClean="0"/>
              <a:t>les je sitan materijal nastao djelovanjem vjetra</a:t>
            </a:r>
          </a:p>
          <a:p>
            <a:r>
              <a:rPr lang="hr-HR" dirty="0" smtClean="0"/>
              <a:t>podloga za stvaranje crnih tala</a:t>
            </a:r>
          </a:p>
          <a:p>
            <a:r>
              <a:rPr lang="hr-HR" dirty="0" smtClean="0"/>
              <a:t>najplodnija zemljišta izvrsna za obradu</a:t>
            </a:r>
          </a:p>
          <a:p>
            <a:r>
              <a:rPr lang="hr-HR" dirty="0" smtClean="0"/>
              <a:t> Vukovarska lesna zaravan</a:t>
            </a:r>
          </a:p>
          <a:p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27200"/>
            <a:ext cx="4429156" cy="270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b="1" dirty="0" smtClean="0">
                <a:solidFill>
                  <a:srgbClr val="00B050"/>
                </a:solidFill>
              </a:rPr>
              <a:t>Nizinski oblici reljefa - D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4114800" cy="3030985"/>
          </a:xfrm>
        </p:spPr>
        <p:txBody>
          <a:bodyPr>
            <a:normAutofit lnSpcReduction="10000"/>
          </a:bodyPr>
          <a:lstStyle/>
          <a:p>
            <a:r>
              <a:rPr lang="hr-HR" b="1" dirty="0" smtClean="0"/>
              <a:t>Kotline</a:t>
            </a:r>
          </a:p>
          <a:p>
            <a:r>
              <a:rPr lang="hr-HR" dirty="0" smtClean="0"/>
              <a:t>Požeška kotlina (Zlatna dolina)</a:t>
            </a:r>
          </a:p>
          <a:p>
            <a:r>
              <a:rPr lang="hr-HR" b="1" dirty="0" smtClean="0"/>
              <a:t>pijesci</a:t>
            </a:r>
            <a:r>
              <a:rPr lang="hr-HR" dirty="0" smtClean="0"/>
              <a:t> - Đurđevači pijesci („Hrvatska Sahara“)</a:t>
            </a:r>
          </a:p>
          <a:p>
            <a:endParaRPr lang="hr-HR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6769" y="1452506"/>
            <a:ext cx="4217656" cy="3109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382" y="638171"/>
            <a:ext cx="7865235" cy="4505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6354422" y="2428856"/>
            <a:ext cx="928694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Oval 5"/>
          <p:cNvSpPr/>
          <p:nvPr/>
        </p:nvSpPr>
        <p:spPr>
          <a:xfrm>
            <a:off x="6711612" y="3286112"/>
            <a:ext cx="928694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Oval 6"/>
          <p:cNvSpPr/>
          <p:nvPr/>
        </p:nvSpPr>
        <p:spPr>
          <a:xfrm>
            <a:off x="5925794" y="3557350"/>
            <a:ext cx="928694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Oval 7"/>
          <p:cNvSpPr/>
          <p:nvPr/>
        </p:nvSpPr>
        <p:spPr>
          <a:xfrm rot="1413803">
            <a:off x="7096698" y="3853917"/>
            <a:ext cx="928694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Oval 8"/>
          <p:cNvSpPr/>
          <p:nvPr/>
        </p:nvSpPr>
        <p:spPr>
          <a:xfrm>
            <a:off x="3496902" y="1857352"/>
            <a:ext cx="928694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Oval 9"/>
          <p:cNvSpPr/>
          <p:nvPr/>
        </p:nvSpPr>
        <p:spPr>
          <a:xfrm>
            <a:off x="6783050" y="928658"/>
            <a:ext cx="1571636" cy="64294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i="1" dirty="0" smtClean="0">
                <a:solidFill>
                  <a:schemeClr val="tx1"/>
                </a:solidFill>
              </a:rPr>
              <a:t>“Hrvatska Sahara”</a:t>
            </a:r>
            <a:endParaRPr lang="hr-HR" i="1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691731" y="3544685"/>
            <a:ext cx="880401" cy="330421"/>
          </a:xfrm>
          <a:prstGeom prst="ellipse">
            <a:avLst/>
          </a:prstGeom>
          <a:solidFill>
            <a:srgbClr val="FFC000">
              <a:alpha val="23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00" b="1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64350" y="1666875"/>
            <a:ext cx="1571635" cy="500066"/>
          </a:xfrm>
          <a:prstGeom prst="ellipse">
            <a:avLst/>
          </a:prstGeom>
          <a:solidFill>
            <a:srgbClr val="FFC000">
              <a:alpha val="23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400" b="1" dirty="0" smtClean="0">
                <a:solidFill>
                  <a:schemeClr val="tx1"/>
                </a:solidFill>
              </a:rPr>
              <a:t>“Vallis aurea”</a:t>
            </a:r>
            <a:endParaRPr lang="hr-HR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b="1" dirty="0" smtClean="0">
                <a:solidFill>
                  <a:srgbClr val="FFC000"/>
                </a:solidFill>
              </a:rPr>
              <a:t>Pobrđa</a:t>
            </a:r>
            <a:endParaRPr lang="hr-HR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4114800" cy="3360788"/>
          </a:xfrm>
        </p:spPr>
        <p:txBody>
          <a:bodyPr>
            <a:normAutofit fontScale="85000" lnSpcReduction="20000"/>
          </a:bodyPr>
          <a:lstStyle/>
          <a:p>
            <a:r>
              <a:rPr lang="hr-HR" dirty="0" smtClean="0"/>
              <a:t>humlja i gorice – dolinski tip reljefa</a:t>
            </a:r>
          </a:p>
          <a:p>
            <a:r>
              <a:rPr lang="hr-HR" dirty="0" smtClean="0"/>
              <a:t>prisoj-prigorja (vinogradarstvo, voćarstvo) </a:t>
            </a:r>
          </a:p>
          <a:p>
            <a:r>
              <a:rPr lang="hr-HR" dirty="0" smtClean="0"/>
              <a:t>osoj-podgorja      </a:t>
            </a:r>
          </a:p>
          <a:p>
            <a:r>
              <a:rPr lang="hr-HR" dirty="0" smtClean="0"/>
              <a:t>Hrvatsko zagorje, Vukomeričke gorice, Bilogora</a:t>
            </a:r>
          </a:p>
          <a:p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2000"/>
            <a:ext cx="4590034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t="12961"/>
          <a:stretch>
            <a:fillRect/>
          </a:stretch>
        </p:blipFill>
        <p:spPr bwMode="auto">
          <a:xfrm>
            <a:off x="4572000" y="2752725"/>
            <a:ext cx="45720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01675"/>
            <a:ext cx="7865235" cy="4505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 rot="21005111">
            <a:off x="1613075" y="1830404"/>
            <a:ext cx="928694" cy="428628"/>
          </a:xfrm>
          <a:prstGeom prst="ellipse">
            <a:avLst/>
          </a:prstGeom>
          <a:solidFill>
            <a:srgbClr val="FFC000">
              <a:alpha val="26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b="1" dirty="0" smtClean="0">
                <a:solidFill>
                  <a:schemeClr val="tx1"/>
                </a:solidFill>
              </a:rPr>
              <a:t>Hrvatsko zagorje</a:t>
            </a:r>
            <a:endParaRPr lang="hr-HR" sz="1000" b="1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 rot="2177684">
            <a:off x="2989196" y="2261104"/>
            <a:ext cx="2088717" cy="42862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00" b="1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 rot="1839561">
            <a:off x="1331390" y="3038712"/>
            <a:ext cx="1415374" cy="38022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00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840912">
            <a:off x="1313554" y="3892444"/>
            <a:ext cx="773286" cy="38022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00" b="1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20660168">
            <a:off x="2186676" y="4044844"/>
            <a:ext cx="773286" cy="38022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00" b="1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887982" y="915989"/>
            <a:ext cx="1255918" cy="576818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dirty="0" smtClean="0">
                <a:solidFill>
                  <a:schemeClr val="tx1"/>
                </a:solidFill>
              </a:rPr>
              <a:t>Humlja (gorice)</a:t>
            </a:r>
            <a:endParaRPr lang="hr-HR" sz="1400" b="1" dirty="0">
              <a:solidFill>
                <a:schemeClr val="tx1"/>
              </a:solidFill>
            </a:endParaRPr>
          </a:p>
        </p:txBody>
      </p:sp>
      <p:pic>
        <p:nvPicPr>
          <p:cNvPr id="11" name="Picture 6" descr="C:\Users\Svjetlana\AppData\Local\Microsoft\Windows\Temporary Internet Files\Content.IE5\MGU0FVWB\MC900149545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7113" y="3378219"/>
            <a:ext cx="458805" cy="411875"/>
          </a:xfrm>
          <a:prstGeom prst="rect">
            <a:avLst/>
          </a:prstGeom>
          <a:noFill/>
        </p:spPr>
      </p:pic>
      <p:pic>
        <p:nvPicPr>
          <p:cNvPr id="12" name="Picture 6" descr="C:\Users\Svjetlana\AppData\Local\Microsoft\Windows\Temporary Internet Files\Content.IE5\MGU0FVWB\MC900149545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1625" y="3075882"/>
            <a:ext cx="458805" cy="411875"/>
          </a:xfrm>
          <a:prstGeom prst="rect">
            <a:avLst/>
          </a:prstGeom>
          <a:noFill/>
        </p:spPr>
      </p:pic>
      <p:pic>
        <p:nvPicPr>
          <p:cNvPr id="13" name="Picture 6" descr="C:\Users\Svjetlana\AppData\Local\Microsoft\Windows\Temporary Internet Files\Content.IE5\MGU0FVWB\MC900149545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37" y="3916385"/>
            <a:ext cx="458805" cy="411875"/>
          </a:xfrm>
          <a:prstGeom prst="rect">
            <a:avLst/>
          </a:prstGeom>
          <a:noFill/>
        </p:spPr>
      </p:pic>
      <p:pic>
        <p:nvPicPr>
          <p:cNvPr id="14" name="Picture 6" descr="C:\Users\Svjetlana\AppData\Local\Microsoft\Windows\Temporary Internet Files\Content.IE5\MGU0FVWB\MC900149545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201873"/>
            <a:ext cx="458805" cy="411875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>
          <a:xfrm>
            <a:off x="6858016" y="1558931"/>
            <a:ext cx="1255918" cy="576818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hr-HR" sz="1400" b="1" dirty="0" smtClean="0">
                <a:solidFill>
                  <a:schemeClr val="tx1"/>
                </a:solidFill>
              </a:rPr>
              <a:t>Vinogorja</a:t>
            </a:r>
            <a:endParaRPr lang="hr-HR" sz="1400" b="1" dirty="0">
              <a:solidFill>
                <a:schemeClr val="tx1"/>
              </a:solidFill>
            </a:endParaRPr>
          </a:p>
        </p:txBody>
      </p:sp>
      <p:pic>
        <p:nvPicPr>
          <p:cNvPr id="16" name="Picture 6" descr="C:\Users\Svjetlana\AppData\Local\Microsoft\Windows\Temporary Internet Files\Content.IE5\MGU0FVWB\MC900149545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9409" y="1630369"/>
            <a:ext cx="458805" cy="411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b="1" dirty="0" smtClean="0">
                <a:solidFill>
                  <a:srgbClr val="C00000"/>
                </a:solidFill>
              </a:rPr>
              <a:t>Gorja</a:t>
            </a:r>
            <a:endParaRPr lang="hr-H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63637"/>
            <a:ext cx="4778375" cy="3300463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hr-HR" b="1" dirty="0" smtClean="0"/>
              <a:t>Gorja -</a:t>
            </a:r>
            <a:r>
              <a:rPr lang="hr-HR" dirty="0" smtClean="0"/>
              <a:t>500-1000 m;</a:t>
            </a:r>
          </a:p>
          <a:p>
            <a:pPr lvl="0"/>
            <a:r>
              <a:rPr lang="hr-HR" dirty="0" smtClean="0"/>
              <a:t>starog postanka i «otočne planine»: Žumberačko gorje-Sv. Gera 1181 m - najviši vrh Nizinske Hrvatske; </a:t>
            </a:r>
          </a:p>
          <a:p>
            <a:pPr lvl="0"/>
            <a:r>
              <a:rPr lang="hr-HR" dirty="0" smtClean="0"/>
              <a:t>Ivanščica, Medvednica </a:t>
            </a:r>
          </a:p>
          <a:p>
            <a:r>
              <a:rPr lang="hr-HR" dirty="0" smtClean="0"/>
              <a:t>slavonska gorja: Psunj, Papuk </a:t>
            </a:r>
          </a:p>
          <a:p>
            <a:endParaRPr lang="hr-HR" dirty="0"/>
          </a:p>
        </p:txBody>
      </p:sp>
      <p:pic>
        <p:nvPicPr>
          <p:cNvPr id="4" name="Picture 2" descr="C:\Users\Svjetlana\Documents\školska knjiga\ppt predlosci i slike\originali\093_000030299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6875" y="782241"/>
            <a:ext cx="3317875" cy="2211784"/>
          </a:xfrm>
          <a:prstGeom prst="rect">
            <a:avLst/>
          </a:prstGeom>
          <a:noFill/>
        </p:spPr>
      </p:pic>
      <p:pic>
        <p:nvPicPr>
          <p:cNvPr id="5" name="Picture 10" descr="E:\školska knjiga\ppt predlosci i slike\smanjene\093_00003036340_4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7200" y="2994025"/>
            <a:ext cx="3224214" cy="2149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60396"/>
            <a:ext cx="7865235" cy="4505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 rot="19998823">
            <a:off x="1676159" y="2229913"/>
            <a:ext cx="980784" cy="380229"/>
          </a:xfrm>
          <a:prstGeom prst="ellipse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00" b="1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 rot="19998823">
            <a:off x="753332" y="2698355"/>
            <a:ext cx="774120" cy="380229"/>
          </a:xfrm>
          <a:prstGeom prst="ellipse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00" b="1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928794" y="1558707"/>
            <a:ext cx="638959" cy="380229"/>
          </a:xfrm>
          <a:prstGeom prst="ellipse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00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20138297">
            <a:off x="4080495" y="3595640"/>
            <a:ext cx="638959" cy="261681"/>
          </a:xfrm>
          <a:prstGeom prst="ellipse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00" b="1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680223">
            <a:off x="4610542" y="3249949"/>
            <a:ext cx="638959" cy="261681"/>
          </a:xfrm>
          <a:prstGeom prst="ellipse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680223">
            <a:off x="5052021" y="3366850"/>
            <a:ext cx="638959" cy="261681"/>
          </a:xfrm>
          <a:prstGeom prst="ellipse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671754">
            <a:off x="4652552" y="3858301"/>
            <a:ext cx="767591" cy="230228"/>
          </a:xfrm>
          <a:prstGeom prst="ellipse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671754">
            <a:off x="5381247" y="3830025"/>
            <a:ext cx="622946" cy="200814"/>
          </a:xfrm>
          <a:prstGeom prst="ellipse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691731" y="3544685"/>
            <a:ext cx="880401" cy="330421"/>
          </a:xfrm>
          <a:prstGeom prst="ellipse">
            <a:avLst/>
          </a:prstGeom>
          <a:solidFill>
            <a:srgbClr val="FFC000">
              <a:alpha val="23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00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643702" y="874710"/>
            <a:ext cx="1571635" cy="500066"/>
          </a:xfrm>
          <a:prstGeom prst="ellipse">
            <a:avLst/>
          </a:prstGeom>
          <a:solidFill>
            <a:srgbClr val="FFC000">
              <a:alpha val="23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400" b="1" dirty="0" smtClean="0">
                <a:solidFill>
                  <a:schemeClr val="tx1"/>
                </a:solidFill>
              </a:rPr>
              <a:t>“Vallis aurea”</a:t>
            </a:r>
            <a:endParaRPr lang="hr-HR" sz="1400" b="1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643703" y="1517652"/>
            <a:ext cx="1571635" cy="500066"/>
          </a:xfrm>
          <a:prstGeom prst="ellipse">
            <a:avLst/>
          </a:prstGeom>
          <a:solidFill>
            <a:srgbClr val="FFC000">
              <a:alpha val="2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600" b="1" dirty="0" smtClean="0">
                <a:solidFill>
                  <a:schemeClr val="tx1"/>
                </a:solidFill>
              </a:rPr>
              <a:t>&gt;1000 m n.v.</a:t>
            </a:r>
            <a:endParaRPr lang="hr-HR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E161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E161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E161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5575"/>
            <a:ext cx="8229600" cy="337820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hr-HR" dirty="0" smtClean="0"/>
              <a:t>Nabrojite nizinske oblike reljefa.</a:t>
            </a:r>
          </a:p>
          <a:p>
            <a:pPr lvl="0"/>
            <a:r>
              <a:rPr lang="hr-HR" dirty="0" smtClean="0"/>
              <a:t>Što su poloji?</a:t>
            </a:r>
          </a:p>
          <a:p>
            <a:pPr lvl="0"/>
            <a:r>
              <a:rPr lang="hr-HR" dirty="0" smtClean="0"/>
              <a:t>Kakvo gospodarsko značenje imaju poloji?</a:t>
            </a:r>
          </a:p>
          <a:p>
            <a:pPr lvl="0"/>
            <a:r>
              <a:rPr lang="hr-HR" dirty="0" smtClean="0"/>
              <a:t>Što su riječne terase?</a:t>
            </a:r>
          </a:p>
          <a:p>
            <a:pPr lvl="0"/>
            <a:r>
              <a:rPr lang="hr-HR" dirty="0" smtClean="0"/>
              <a:t>Kakvo gospodarsko značenje imaju riječne terase?</a:t>
            </a:r>
          </a:p>
          <a:p>
            <a:pPr lvl="0"/>
            <a:r>
              <a:rPr lang="hr-HR" dirty="0" smtClean="0"/>
              <a:t>Što je les?</a:t>
            </a:r>
          </a:p>
          <a:p>
            <a:pPr lvl="0"/>
            <a:r>
              <a:rPr lang="hr-HR" dirty="0" smtClean="0"/>
              <a:t>Kakvo gospodarsko značenje ima les?</a:t>
            </a:r>
          </a:p>
          <a:p>
            <a:pPr lvl="0"/>
            <a:r>
              <a:rPr lang="hr-HR" dirty="0" smtClean="0"/>
              <a:t>Koji je drugi naziv za pobrđa?</a:t>
            </a:r>
          </a:p>
          <a:p>
            <a:pPr lvl="0"/>
            <a:r>
              <a:rPr lang="hr-HR" dirty="0" smtClean="0"/>
              <a:t>Kakvo gospodarsko značenje imaju pobrđa?</a:t>
            </a:r>
          </a:p>
          <a:p>
            <a:pPr lvl="0"/>
            <a:r>
              <a:rPr lang="hr-HR" dirty="0" smtClean="0"/>
              <a:t>Koja uzvišenja nazivamo „otočne planine“? 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školska knjiga\ppt predlosci i slike\smanjene\093_0000198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00" y="822325"/>
            <a:ext cx="3167063" cy="2111375"/>
          </a:xfrm>
          <a:prstGeom prst="rect">
            <a:avLst/>
          </a:prstGeom>
          <a:noFill/>
        </p:spPr>
      </p:pic>
      <p:pic>
        <p:nvPicPr>
          <p:cNvPr id="1029" name="Picture 5" descr="E:\školska knjiga\ppt predlosci i slike\smanjene\094_000003042.tif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8538" y="762001"/>
            <a:ext cx="3315462" cy="2171700"/>
          </a:xfrm>
          <a:prstGeom prst="rect">
            <a:avLst/>
          </a:prstGeom>
          <a:noFill/>
        </p:spPr>
      </p:pic>
      <p:pic>
        <p:nvPicPr>
          <p:cNvPr id="1031" name="Picture 7" descr="E:\školska knjiga\ppt predlosci i slike\smanjene\095_dr_40761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901" y="3114674"/>
            <a:ext cx="3029712" cy="2028825"/>
          </a:xfrm>
          <a:prstGeom prst="rect">
            <a:avLst/>
          </a:prstGeom>
          <a:noFill/>
        </p:spPr>
      </p:pic>
      <p:pic>
        <p:nvPicPr>
          <p:cNvPr id="1032" name="Picture 8" descr="E:\školska knjiga\ppt predlosci i slike\smanjene\095_sh59965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6011" y="3178174"/>
            <a:ext cx="2947989" cy="1965326"/>
          </a:xfrm>
          <a:prstGeom prst="rect">
            <a:avLst/>
          </a:prstGeom>
          <a:noFill/>
        </p:spPr>
      </p:pic>
      <p:pic>
        <p:nvPicPr>
          <p:cNvPr id="1034" name="Picture 10" descr="E:\školska knjiga\ppt predlosci i slike\smanjene\093_00003036340_40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27450" y="3235325"/>
            <a:ext cx="2235200" cy="1490133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850464" y="1128678"/>
            <a:ext cx="1689100" cy="144148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Koje reljefne oblike prepoznajete?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78204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:\školska knjiga\ppt predlosci i slike\smanjene\093_00002642714_14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899" y="762000"/>
            <a:ext cx="3167065" cy="2111376"/>
          </a:xfrm>
          <a:prstGeom prst="rect">
            <a:avLst/>
          </a:prstGeom>
          <a:noFill/>
        </p:spPr>
      </p:pic>
      <p:pic>
        <p:nvPicPr>
          <p:cNvPr id="6" name="Picture 9" descr="E:\školska knjiga\ppt predlosci i slike\smanjene\093_0000149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2624" y="3054350"/>
            <a:ext cx="2236851" cy="1418722"/>
          </a:xfrm>
          <a:prstGeom prst="rect">
            <a:avLst/>
          </a:prstGeom>
          <a:noFill/>
        </p:spPr>
      </p:pic>
      <p:pic>
        <p:nvPicPr>
          <p:cNvPr id="7" name="Picture 6" descr="E:\školska knjiga\ppt predlosci i slike\smanjene\095_0000204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0125" y="3067479"/>
            <a:ext cx="2774950" cy="2076022"/>
          </a:xfrm>
          <a:prstGeom prst="rect">
            <a:avLst/>
          </a:prstGeom>
          <a:noFill/>
        </p:spPr>
      </p:pic>
      <p:pic>
        <p:nvPicPr>
          <p:cNvPr id="2051" name="Picture 3" descr="E:\školska knjiga\ppt predlosci i slike\smanjene\093_00003236292_92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575" y="3054350"/>
            <a:ext cx="3165063" cy="208915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758747" y="1130265"/>
            <a:ext cx="1689100" cy="144148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Koje reljefne oblike prepoznajete?</a:t>
            </a:r>
            <a:endParaRPr lang="hr-HR" dirty="0"/>
          </a:p>
        </p:txBody>
      </p:sp>
      <p:pic>
        <p:nvPicPr>
          <p:cNvPr id="11" name="Picture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7059" y="882651"/>
            <a:ext cx="2951888" cy="199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Oblikovanje reljefa Panonske Hrvatske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4114800" cy="3579863"/>
          </a:xfrm>
        </p:spPr>
        <p:txBody>
          <a:bodyPr>
            <a:normAutofit fontScale="92500" lnSpcReduction="20000"/>
          </a:bodyPr>
          <a:lstStyle/>
          <a:p>
            <a:r>
              <a:rPr lang="hr-HR" b="1" dirty="0" smtClean="0"/>
              <a:t>Zavale</a:t>
            </a:r>
          </a:p>
          <a:p>
            <a:pPr>
              <a:buFontTx/>
              <a:buChar char="-"/>
            </a:pPr>
            <a:r>
              <a:rPr lang="hr-HR" dirty="0" smtClean="0"/>
              <a:t>Panonska nizina</a:t>
            </a:r>
          </a:p>
          <a:p>
            <a:pPr>
              <a:buFontTx/>
              <a:buChar char="-"/>
            </a:pPr>
            <a:r>
              <a:rPr lang="hr-HR" dirty="0" smtClean="0"/>
              <a:t>Jadransko more</a:t>
            </a:r>
          </a:p>
          <a:p>
            <a:r>
              <a:rPr lang="hr-HR" b="1" dirty="0" smtClean="0"/>
              <a:t>Planinski lanac</a:t>
            </a:r>
          </a:p>
          <a:p>
            <a:pPr>
              <a:buFontTx/>
              <a:buChar char="-"/>
            </a:pPr>
            <a:r>
              <a:rPr lang="hr-HR" dirty="0" smtClean="0"/>
              <a:t>Dinaridi</a:t>
            </a:r>
          </a:p>
          <a:p>
            <a:r>
              <a:rPr lang="hr-HR" dirty="0" smtClean="0"/>
              <a:t>Izdizanje planinskih lanaca – zavale ispunjene morem</a:t>
            </a:r>
          </a:p>
          <a:p>
            <a:pPr>
              <a:buNone/>
            </a:pPr>
            <a:endParaRPr lang="hr-HR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91025" y="1485900"/>
            <a:ext cx="4354170" cy="329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Svjetlana\Downloads\0000030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7525" y="1411068"/>
            <a:ext cx="3170239" cy="3634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822324"/>
            <a:ext cx="2686040" cy="361950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Kako je nastao planinski lanac Alpe?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Što se javlja na granici litosfernih ploča?</a:t>
            </a:r>
            <a:endParaRPr kumimoji="0" lang="hr-H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676244"/>
            <a:ext cx="5000621" cy="424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890558"/>
            <a:ext cx="571601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reeform 6"/>
          <p:cNvSpPr/>
          <p:nvPr/>
        </p:nvSpPr>
        <p:spPr>
          <a:xfrm>
            <a:off x="5549900" y="2217714"/>
            <a:ext cx="952500" cy="167108"/>
          </a:xfrm>
          <a:custGeom>
            <a:avLst/>
            <a:gdLst>
              <a:gd name="connsiteX0" fmla="*/ 0 w 952500"/>
              <a:gd name="connsiteY0" fmla="*/ 0 h 167108"/>
              <a:gd name="connsiteX1" fmla="*/ 57150 w 952500"/>
              <a:gd name="connsiteY1" fmla="*/ 31750 h 167108"/>
              <a:gd name="connsiteX2" fmla="*/ 69850 w 952500"/>
              <a:gd name="connsiteY2" fmla="*/ 50800 h 167108"/>
              <a:gd name="connsiteX3" fmla="*/ 120650 w 952500"/>
              <a:gd name="connsiteY3" fmla="*/ 69850 h 167108"/>
              <a:gd name="connsiteX4" fmla="*/ 184150 w 952500"/>
              <a:gd name="connsiteY4" fmla="*/ 69850 h 167108"/>
              <a:gd name="connsiteX5" fmla="*/ 222250 w 952500"/>
              <a:gd name="connsiteY5" fmla="*/ 95250 h 167108"/>
              <a:gd name="connsiteX6" fmla="*/ 260350 w 952500"/>
              <a:gd name="connsiteY6" fmla="*/ 107950 h 167108"/>
              <a:gd name="connsiteX7" fmla="*/ 292100 w 952500"/>
              <a:gd name="connsiteY7" fmla="*/ 114300 h 167108"/>
              <a:gd name="connsiteX8" fmla="*/ 317500 w 952500"/>
              <a:gd name="connsiteY8" fmla="*/ 120650 h 167108"/>
              <a:gd name="connsiteX9" fmla="*/ 361950 w 952500"/>
              <a:gd name="connsiteY9" fmla="*/ 127000 h 167108"/>
              <a:gd name="connsiteX10" fmla="*/ 450850 w 952500"/>
              <a:gd name="connsiteY10" fmla="*/ 120650 h 167108"/>
              <a:gd name="connsiteX11" fmla="*/ 469900 w 952500"/>
              <a:gd name="connsiteY11" fmla="*/ 107950 h 167108"/>
              <a:gd name="connsiteX12" fmla="*/ 495300 w 952500"/>
              <a:gd name="connsiteY12" fmla="*/ 101600 h 167108"/>
              <a:gd name="connsiteX13" fmla="*/ 514350 w 952500"/>
              <a:gd name="connsiteY13" fmla="*/ 95250 h 167108"/>
              <a:gd name="connsiteX14" fmla="*/ 590550 w 952500"/>
              <a:gd name="connsiteY14" fmla="*/ 107950 h 167108"/>
              <a:gd name="connsiteX15" fmla="*/ 628650 w 952500"/>
              <a:gd name="connsiteY15" fmla="*/ 120650 h 167108"/>
              <a:gd name="connsiteX16" fmla="*/ 660400 w 952500"/>
              <a:gd name="connsiteY16" fmla="*/ 114300 h 167108"/>
              <a:gd name="connsiteX17" fmla="*/ 685800 w 952500"/>
              <a:gd name="connsiteY17" fmla="*/ 63500 h 167108"/>
              <a:gd name="connsiteX18" fmla="*/ 717550 w 952500"/>
              <a:gd name="connsiteY18" fmla="*/ 107950 h 167108"/>
              <a:gd name="connsiteX19" fmla="*/ 755650 w 952500"/>
              <a:gd name="connsiteY19" fmla="*/ 139700 h 167108"/>
              <a:gd name="connsiteX20" fmla="*/ 793750 w 952500"/>
              <a:gd name="connsiteY20" fmla="*/ 158750 h 167108"/>
              <a:gd name="connsiteX21" fmla="*/ 844550 w 952500"/>
              <a:gd name="connsiteY21" fmla="*/ 152400 h 167108"/>
              <a:gd name="connsiteX22" fmla="*/ 863600 w 952500"/>
              <a:gd name="connsiteY22" fmla="*/ 139700 h 167108"/>
              <a:gd name="connsiteX23" fmla="*/ 882650 w 952500"/>
              <a:gd name="connsiteY23" fmla="*/ 133350 h 167108"/>
              <a:gd name="connsiteX24" fmla="*/ 895350 w 952500"/>
              <a:gd name="connsiteY24" fmla="*/ 152400 h 167108"/>
              <a:gd name="connsiteX25" fmla="*/ 952500 w 952500"/>
              <a:gd name="connsiteY25" fmla="*/ 165100 h 16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52500" h="167108">
                <a:moveTo>
                  <a:pt x="0" y="0"/>
                </a:moveTo>
                <a:cubicBezTo>
                  <a:pt x="43669" y="29113"/>
                  <a:pt x="23620" y="20573"/>
                  <a:pt x="57150" y="31750"/>
                </a:cubicBezTo>
                <a:cubicBezTo>
                  <a:pt x="61383" y="38100"/>
                  <a:pt x="64454" y="45404"/>
                  <a:pt x="69850" y="50800"/>
                </a:cubicBezTo>
                <a:cubicBezTo>
                  <a:pt x="86201" y="67151"/>
                  <a:pt x="97933" y="65307"/>
                  <a:pt x="120650" y="69850"/>
                </a:cubicBezTo>
                <a:cubicBezTo>
                  <a:pt x="146207" y="61331"/>
                  <a:pt x="150273" y="56820"/>
                  <a:pt x="184150" y="69850"/>
                </a:cubicBezTo>
                <a:cubicBezTo>
                  <a:pt x="198396" y="75329"/>
                  <a:pt x="207770" y="90423"/>
                  <a:pt x="222250" y="95250"/>
                </a:cubicBezTo>
                <a:cubicBezTo>
                  <a:pt x="234950" y="99483"/>
                  <a:pt x="247223" y="105325"/>
                  <a:pt x="260350" y="107950"/>
                </a:cubicBezTo>
                <a:cubicBezTo>
                  <a:pt x="270933" y="110067"/>
                  <a:pt x="281564" y="111959"/>
                  <a:pt x="292100" y="114300"/>
                </a:cubicBezTo>
                <a:cubicBezTo>
                  <a:pt x="300619" y="116193"/>
                  <a:pt x="308914" y="119089"/>
                  <a:pt x="317500" y="120650"/>
                </a:cubicBezTo>
                <a:cubicBezTo>
                  <a:pt x="332226" y="123327"/>
                  <a:pt x="347133" y="124883"/>
                  <a:pt x="361950" y="127000"/>
                </a:cubicBezTo>
                <a:cubicBezTo>
                  <a:pt x="391583" y="124883"/>
                  <a:pt x="421593" y="125813"/>
                  <a:pt x="450850" y="120650"/>
                </a:cubicBezTo>
                <a:cubicBezTo>
                  <a:pt x="458366" y="119324"/>
                  <a:pt x="462885" y="110956"/>
                  <a:pt x="469900" y="107950"/>
                </a:cubicBezTo>
                <a:cubicBezTo>
                  <a:pt x="477922" y="104512"/>
                  <a:pt x="486909" y="103998"/>
                  <a:pt x="495300" y="101600"/>
                </a:cubicBezTo>
                <a:cubicBezTo>
                  <a:pt x="501736" y="99761"/>
                  <a:pt x="508000" y="97367"/>
                  <a:pt x="514350" y="95250"/>
                </a:cubicBezTo>
                <a:cubicBezTo>
                  <a:pt x="550370" y="99753"/>
                  <a:pt x="560582" y="98960"/>
                  <a:pt x="590550" y="107950"/>
                </a:cubicBezTo>
                <a:cubicBezTo>
                  <a:pt x="603372" y="111797"/>
                  <a:pt x="628650" y="120650"/>
                  <a:pt x="628650" y="120650"/>
                </a:cubicBezTo>
                <a:cubicBezTo>
                  <a:pt x="639233" y="118533"/>
                  <a:pt x="653924" y="122934"/>
                  <a:pt x="660400" y="114300"/>
                </a:cubicBezTo>
                <a:cubicBezTo>
                  <a:pt x="709044" y="49441"/>
                  <a:pt x="634060" y="80747"/>
                  <a:pt x="685800" y="63500"/>
                </a:cubicBezTo>
                <a:cubicBezTo>
                  <a:pt x="739775" y="81492"/>
                  <a:pt x="658283" y="48683"/>
                  <a:pt x="717550" y="107950"/>
                </a:cubicBezTo>
                <a:cubicBezTo>
                  <a:pt x="731594" y="121994"/>
                  <a:pt x="737969" y="130859"/>
                  <a:pt x="755650" y="139700"/>
                </a:cubicBezTo>
                <a:cubicBezTo>
                  <a:pt x="808230" y="165990"/>
                  <a:pt x="739155" y="122354"/>
                  <a:pt x="793750" y="158750"/>
                </a:cubicBezTo>
                <a:cubicBezTo>
                  <a:pt x="810683" y="156633"/>
                  <a:pt x="828086" y="156890"/>
                  <a:pt x="844550" y="152400"/>
                </a:cubicBezTo>
                <a:cubicBezTo>
                  <a:pt x="851913" y="150392"/>
                  <a:pt x="856774" y="143113"/>
                  <a:pt x="863600" y="139700"/>
                </a:cubicBezTo>
                <a:cubicBezTo>
                  <a:pt x="869587" y="136707"/>
                  <a:pt x="876300" y="135467"/>
                  <a:pt x="882650" y="133350"/>
                </a:cubicBezTo>
                <a:cubicBezTo>
                  <a:pt x="886883" y="139700"/>
                  <a:pt x="888878" y="148355"/>
                  <a:pt x="895350" y="152400"/>
                </a:cubicBezTo>
                <a:cubicBezTo>
                  <a:pt x="918883" y="167108"/>
                  <a:pt x="929830" y="165100"/>
                  <a:pt x="952500" y="16510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xplosion 1 7"/>
          <p:cNvSpPr/>
          <p:nvPr/>
        </p:nvSpPr>
        <p:spPr>
          <a:xfrm>
            <a:off x="6143636" y="2176442"/>
            <a:ext cx="714380" cy="500066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Picture 3" descr="C:\Users\Svjetlana\AppData\Local\Microsoft\Windows\Temporary Internet Files\Content.IE5\8OC5G8SY\MM900046644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747682"/>
            <a:ext cx="1785950" cy="1483247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214410"/>
            <a:ext cx="510701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3415" y="782474"/>
            <a:ext cx="3262310" cy="432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285720" y="4176706"/>
            <a:ext cx="1285884" cy="64294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Vezuv, Napulj</a:t>
            </a:r>
            <a:endParaRPr lang="hr-HR" dirty="0"/>
          </a:p>
        </p:txBody>
      </p:sp>
      <p:sp>
        <p:nvSpPr>
          <p:cNvPr id="14" name="Rounded Rectangle 13"/>
          <p:cNvSpPr/>
          <p:nvPr/>
        </p:nvSpPr>
        <p:spPr>
          <a:xfrm>
            <a:off x="7407275" y="4176706"/>
            <a:ext cx="1451005" cy="64294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Etna, Sicilija</a:t>
            </a:r>
            <a:endParaRPr lang="hr-HR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/>
          <a:srcRect t="37771" b="30501"/>
          <a:stretch>
            <a:fillRect/>
          </a:stretch>
        </p:blipFill>
        <p:spPr bwMode="auto">
          <a:xfrm>
            <a:off x="409575" y="3597275"/>
            <a:ext cx="34258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uiExpand="1" animBg="1"/>
      <p:bldP spid="8" grpId="0" uiExpand="1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8416" y="847386"/>
            <a:ext cx="6000090" cy="378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5796" l="0" r="96145"/>
                    </a14:imgEffect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02092">
            <a:off x="2906020" y="2447764"/>
            <a:ext cx="1979491" cy="2028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02912" y="1053069"/>
            <a:ext cx="2284864" cy="35798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 smtClean="0"/>
              <a:t>Panonsko more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40939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Reljef Panonske Hrvatske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5200650" cy="3030985"/>
          </a:xfrm>
        </p:spPr>
        <p:txBody>
          <a:bodyPr/>
          <a:lstStyle/>
          <a:p>
            <a:r>
              <a:rPr lang="hr-HR" b="1" dirty="0" smtClean="0">
                <a:solidFill>
                  <a:srgbClr val="00B050"/>
                </a:solidFill>
              </a:rPr>
              <a:t>Nizinski oblici reljefa  - </a:t>
            </a:r>
            <a:r>
              <a:rPr lang="hr-HR" b="1" dirty="0" smtClean="0"/>
              <a:t>70% površine</a:t>
            </a:r>
          </a:p>
          <a:p>
            <a:r>
              <a:rPr lang="hr-HR" b="1" dirty="0" smtClean="0">
                <a:solidFill>
                  <a:srgbClr val="FFC000"/>
                </a:solidFill>
              </a:rPr>
              <a:t>Pobrđa</a:t>
            </a:r>
          </a:p>
          <a:p>
            <a:pPr lvl="5">
              <a:buNone/>
            </a:pPr>
            <a:r>
              <a:rPr lang="hr-HR" sz="3200" b="1" dirty="0" smtClean="0">
                <a:solidFill>
                  <a:srgbClr val="FFC000"/>
                </a:solidFill>
              </a:rPr>
              <a:t>     </a:t>
            </a:r>
            <a:r>
              <a:rPr lang="hr-HR" sz="3200" b="1" dirty="0" smtClean="0"/>
              <a:t>30% površine</a:t>
            </a:r>
          </a:p>
          <a:p>
            <a:r>
              <a:rPr lang="hr-HR" b="1" dirty="0" smtClean="0">
                <a:solidFill>
                  <a:srgbClr val="C00000"/>
                </a:solidFill>
              </a:rPr>
              <a:t>Gorja</a:t>
            </a:r>
            <a:endParaRPr lang="hr-HR" b="1" dirty="0">
              <a:solidFill>
                <a:srgbClr val="C00000"/>
              </a:solidFill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2339975" y="2873375"/>
            <a:ext cx="482600" cy="15684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5584825" y="942975"/>
          <a:ext cx="3559175" cy="4200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b="1" dirty="0" smtClean="0">
                <a:solidFill>
                  <a:srgbClr val="00B050"/>
                </a:solidFill>
              </a:rPr>
              <a:t>Nizinski oblici reljefa - A</a:t>
            </a:r>
            <a:endParaRPr lang="hr-HR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25575"/>
            <a:ext cx="4899026" cy="3300463"/>
          </a:xfrm>
        </p:spPr>
        <p:txBody>
          <a:bodyPr>
            <a:normAutofit lnSpcReduction="10000"/>
          </a:bodyPr>
          <a:lstStyle/>
          <a:p>
            <a:r>
              <a:rPr lang="hr-HR" b="1" dirty="0" smtClean="0"/>
              <a:t>A) Poloji</a:t>
            </a:r>
            <a:r>
              <a:rPr lang="hr-HR" dirty="0" smtClean="0"/>
              <a:t> - najniži, najrašireniji oblici, poplavne zone uz rijeke (Drava, Sava, Dunav, Kupa)</a:t>
            </a:r>
          </a:p>
          <a:p>
            <a:r>
              <a:rPr lang="hr-HR" dirty="0" smtClean="0"/>
              <a:t>Lonjsko polje, Crna Mlaka, Kopački rit</a:t>
            </a:r>
          </a:p>
          <a:p>
            <a:endParaRPr lang="hr-HR" dirty="0"/>
          </a:p>
        </p:txBody>
      </p:sp>
      <p:pic>
        <p:nvPicPr>
          <p:cNvPr id="4" name="Picture 4" descr="C:\Users\Svjetlana\Documents\školska knjiga\ppt predlosci i slike\originali\093_000019865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7525" y="2873375"/>
            <a:ext cx="3405188" cy="227012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3794" y="831319"/>
            <a:ext cx="3257550" cy="1980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7350" y="2876550"/>
            <a:ext cx="36766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215" y="641350"/>
            <a:ext cx="7865235" cy="4505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 rot="1051413">
            <a:off x="4562671" y="4176491"/>
            <a:ext cx="712427" cy="253091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Oval 4"/>
          <p:cNvSpPr/>
          <p:nvPr/>
        </p:nvSpPr>
        <p:spPr>
          <a:xfrm rot="184559">
            <a:off x="5203843" y="4291620"/>
            <a:ext cx="693054" cy="253091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Oval 5"/>
          <p:cNvSpPr/>
          <p:nvPr/>
        </p:nvSpPr>
        <p:spPr>
          <a:xfrm rot="1903170">
            <a:off x="2789451" y="3413752"/>
            <a:ext cx="905243" cy="320995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Oval 6"/>
          <p:cNvSpPr/>
          <p:nvPr/>
        </p:nvSpPr>
        <p:spPr>
          <a:xfrm rot="3144190">
            <a:off x="2145453" y="3023091"/>
            <a:ext cx="905243" cy="320995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Oval 7"/>
          <p:cNvSpPr/>
          <p:nvPr/>
        </p:nvSpPr>
        <p:spPr>
          <a:xfrm rot="442462">
            <a:off x="1359886" y="3060466"/>
            <a:ext cx="493308" cy="281536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Oval 8"/>
          <p:cNvSpPr/>
          <p:nvPr/>
        </p:nvSpPr>
        <p:spPr>
          <a:xfrm rot="184559">
            <a:off x="6837632" y="2932027"/>
            <a:ext cx="693054" cy="262060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Oval 9"/>
          <p:cNvSpPr/>
          <p:nvPr/>
        </p:nvSpPr>
        <p:spPr>
          <a:xfrm>
            <a:off x="6974759" y="717523"/>
            <a:ext cx="1428760" cy="57150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Park prirode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974759" y="1360465"/>
            <a:ext cx="1428760" cy="571504"/>
          </a:xfrm>
          <a:prstGeom prst="ellipse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Ribnjak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0115" y="717523"/>
            <a:ext cx="2571768" cy="57150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400" dirty="0" smtClean="0">
                <a:solidFill>
                  <a:schemeClr val="tx1"/>
                </a:solidFill>
              </a:rPr>
              <a:t>Umjetnim putem pretvoreno u plodno tlo</a:t>
            </a:r>
            <a:endParaRPr lang="hr-HR" sz="14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68275" y="762000"/>
            <a:ext cx="2400300" cy="156845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dirty="0" smtClean="0"/>
              <a:t>Ribnjaci, parkovi prirode (Lonjsko polje, Kopački rit), plodna polja (Crnac polje)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0" cmpd="sng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541</Words>
  <Application>Microsoft Office PowerPoint</Application>
  <PresentationFormat>On-screen Show (16:9)</PresentationFormat>
  <Paragraphs>110</Paragraphs>
  <Slides>19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Reljefna obilježja Panonske Hrvatske</vt:lpstr>
      <vt:lpstr>Slide 2</vt:lpstr>
      <vt:lpstr>Slide 3</vt:lpstr>
      <vt:lpstr>Oblikovanje reljefa Panonske Hrvatske</vt:lpstr>
      <vt:lpstr>Slide 5</vt:lpstr>
      <vt:lpstr>Slide 6</vt:lpstr>
      <vt:lpstr>Reljef Panonske Hrvatske</vt:lpstr>
      <vt:lpstr>Nizinski oblici reljefa - A</vt:lpstr>
      <vt:lpstr>Slide 9</vt:lpstr>
      <vt:lpstr>Nizinski oblici reljefa - A</vt:lpstr>
      <vt:lpstr>Nizinski oblici reljefa - B</vt:lpstr>
      <vt:lpstr>Nizinski oblici reljefa - C</vt:lpstr>
      <vt:lpstr>Nizinski oblici reljefa - D</vt:lpstr>
      <vt:lpstr>Slide 14</vt:lpstr>
      <vt:lpstr>Pobrđa</vt:lpstr>
      <vt:lpstr>Slide 16</vt:lpstr>
      <vt:lpstr>Gorja</vt:lpstr>
      <vt:lpstr>Slide 18</vt:lpstr>
      <vt:lpstr>Ponavljanje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jloncar</dc:creator>
  <cp:lastModifiedBy>sbp</cp:lastModifiedBy>
  <cp:revision>14</cp:revision>
  <dcterms:created xsi:type="dcterms:W3CDTF">2019-03-27T12:00:31Z</dcterms:created>
  <dcterms:modified xsi:type="dcterms:W3CDTF">2019-05-30T06:44:28Z</dcterms:modified>
</cp:coreProperties>
</file>